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74" r:id="rId8"/>
    <p:sldId id="275" r:id="rId9"/>
    <p:sldId id="259" r:id="rId10"/>
    <p:sldId id="273" r:id="rId11"/>
    <p:sldId id="263" r:id="rId12"/>
    <p:sldId id="261" r:id="rId13"/>
    <p:sldId id="262" r:id="rId14"/>
    <p:sldId id="278" r:id="rId15"/>
    <p:sldId id="265" r:id="rId16"/>
    <p:sldId id="266" r:id="rId17"/>
    <p:sldId id="276" r:id="rId18"/>
    <p:sldId id="277" r:id="rId19"/>
  </p:sldIdLst>
  <p:sldSz cx="12192000" cy="6858000"/>
  <p:notesSz cx="9296400" cy="7010400"/>
  <p:defaultTextStyle>
    <a:defPPr>
      <a:defRPr lang="en-US"/>
    </a:defPPr>
    <a:lvl1pPr marL="0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4048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8096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2144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6192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20240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A96"/>
    <a:srgbClr val="8C4151"/>
    <a:srgbClr val="CEB888"/>
    <a:srgbClr val="A6A7A9"/>
    <a:srgbClr val="560F28"/>
    <a:srgbClr val="EE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8"/>
    <p:restoredTop sz="67643"/>
  </p:normalViewPr>
  <p:slideViewPr>
    <p:cSldViewPr snapToGrid="0" snapToObjects="1">
      <p:cViewPr varScale="1">
        <p:scale>
          <a:sx n="69" d="100"/>
          <a:sy n="69" d="100"/>
        </p:scale>
        <p:origin x="112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21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D4F151-B91F-F143-85A2-390A6DDF9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03EE5-4371-2E43-B665-CA9136AC2C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09712-1401-7644-8684-CC977103381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4E7C9-664C-CF45-9049-4F5156D39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1CDC7-9D1A-1C42-A775-DA67B1BDD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8617F4-5912-6946-87F5-9516E11E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3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48BFCF-69F2-F64D-A168-85A9FFD6F93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F353C1-0DEA-244F-9D4E-4817289E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smtClean="0">
                <a:latin typeface="Adobe Caslon Pro" panose="0205050205050A020403" pitchFamily="18" charset="0"/>
              </a:rPr>
              <a:t>Show the audience the prelaw.fsu.edu</a:t>
            </a:r>
            <a:r>
              <a:rPr lang="en-US" sz="1200" b="1" baseline="0" dirty="0" smtClean="0">
                <a:latin typeface="Adobe Caslon Pro" panose="0205050205050A020403" pitchFamily="18" charset="0"/>
              </a:rPr>
              <a:t> homepage and how to sign up for the listserv/newsletter</a:t>
            </a:r>
            <a:endParaRPr lang="en-US" sz="1200" b="1" dirty="0" smtClean="0">
              <a:latin typeface="Adobe Caslon Pro" panose="0205050205050A020403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smtClean="0">
                <a:latin typeface="Adobe Garamond Pro" panose="02020502060506020403" pitchFamily="18" charset="0"/>
              </a:rPr>
              <a:t>Encourage</a:t>
            </a:r>
            <a:r>
              <a:rPr lang="en-US" sz="1400" b="1" i="0" baseline="0" dirty="0" smtClean="0">
                <a:latin typeface="Adobe Garamond Pro" panose="02020502060506020403" pitchFamily="18" charset="0"/>
              </a:rPr>
              <a:t> students to explore how their majors will provide opportunities to gain core legal skills and general soft skills necessary for any career path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baseline="0" dirty="0" smtClean="0">
                <a:latin typeface="Adobe Garamond Pro" panose="02020502060506020403" pitchFamily="18" charset="0"/>
              </a:rPr>
              <a:t>May want to prompt students to consider if they have intentionally researched other career paths in addition to law school; self and career fit sometimes goes unexplored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smtClean="0">
                <a:latin typeface="Adobe Garamond Pro" panose="02020502060506020403" pitchFamily="18" charset="0"/>
              </a:rPr>
              <a:t>Questions to help</a:t>
            </a:r>
            <a:r>
              <a:rPr lang="en-US" sz="1400" b="1" i="0" baseline="0" dirty="0" smtClean="0">
                <a:latin typeface="Adobe Garamond Pro" panose="02020502060506020403" pitchFamily="18" charset="0"/>
              </a:rPr>
              <a:t> with</a:t>
            </a:r>
            <a:r>
              <a:rPr lang="en-US" sz="1400" b="1" i="0" dirty="0" smtClean="0">
                <a:latin typeface="Adobe Garamond Pro" panose="02020502060506020403" pitchFamily="18" charset="0"/>
              </a:rPr>
              <a:t> declaring a</a:t>
            </a:r>
            <a:r>
              <a:rPr lang="en-US" sz="1400" b="1" i="0" baseline="0" dirty="0" smtClean="0">
                <a:latin typeface="Adobe Garamond Pro" panose="02020502060506020403" pitchFamily="18" charset="0"/>
              </a:rPr>
              <a:t> m</a:t>
            </a:r>
            <a:r>
              <a:rPr lang="en-US" sz="1400" b="1" i="0" dirty="0" smtClean="0">
                <a:latin typeface="Adobe Garamond Pro" panose="02020502060506020403" pitchFamily="18" charset="0"/>
              </a:rPr>
              <a:t>ajor: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dirty="0" smtClean="0">
                <a:latin typeface="Adobe Garamond Pro" panose="02020502060506020403" pitchFamily="18" charset="0"/>
              </a:rPr>
              <a:t>What topics naturally interest me?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dirty="0" smtClean="0">
                <a:latin typeface="Adobe Garamond Pro" panose="02020502060506020403" pitchFamily="18" charset="0"/>
              </a:rPr>
              <a:t>Can I maintain a strong GPA in this major?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dirty="0" smtClean="0">
                <a:latin typeface="Adobe Garamond Pro" panose="02020502060506020403" pitchFamily="18" charset="0"/>
              </a:rPr>
              <a:t>What skills do I want to develop?   </a:t>
            </a:r>
            <a:endParaRPr lang="en-US" sz="1400" b="1" i="0" baseline="0" dirty="0" smtClean="0">
              <a:latin typeface="Adobe Garamond Pro" panose="0202050206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i="0" dirty="0" smtClean="0">
              <a:latin typeface="Adobe Garamond Pro" panose="020205020605060204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dobe Caslon Pro" panose="0205050205050A020403" pitchFamily="18" charset="0"/>
              </a:rPr>
              <a:t>Ways to network with professors: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dobe Caslon Pro" panose="0205050205050A020403" pitchFamily="18" charset="0"/>
              </a:rPr>
              <a:t>Visiting during drop-in hours</a:t>
            </a:r>
            <a:r>
              <a:rPr lang="en-US" sz="1400" b="1" baseline="0" dirty="0" smtClean="0">
                <a:latin typeface="Adobe Caslon Pro" panose="0205050205050A020403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baseline="0" dirty="0" smtClean="0">
                <a:latin typeface="Adobe Caslon Pro" panose="0205050205050A020403" pitchFamily="18" charset="0"/>
              </a:rPr>
              <a:t>Attending departmental social events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baseline="0" dirty="0" smtClean="0">
                <a:latin typeface="Adobe Caslon Pro" panose="0205050205050A020403" pitchFamily="18" charset="0"/>
              </a:rPr>
              <a:t>Asking questions during lectures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baseline="0" dirty="0" smtClean="0">
                <a:latin typeface="Adobe Caslon Pro" panose="0205050205050A020403" pitchFamily="18" charset="0"/>
              </a:rPr>
              <a:t>Discussing your thoughts about lecture content after class/via email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baseline="0" dirty="0" smtClean="0">
                <a:latin typeface="Adobe Caslon Pro" panose="0205050205050A020403" pitchFamily="18" charset="0"/>
              </a:rPr>
              <a:t>Giving ”Thank you” notes at the end of the semester </a:t>
            </a:r>
            <a:endParaRPr lang="en-US" sz="1400" b="1" dirty="0" smtClean="0">
              <a:latin typeface="Adobe Caslon Pro" panose="0205050205050A020403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3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dobe Caslon Pro" panose="0205050205050A020403" pitchFamily="18" charset="0"/>
              </a:rPr>
              <a:t>Handshake is The</a:t>
            </a:r>
            <a:r>
              <a:rPr lang="en-US" sz="1200" b="1" baseline="0" dirty="0" smtClean="0">
                <a:latin typeface="Adobe Caslon Pro" panose="0205050205050A020403" pitchFamily="18" charset="0"/>
              </a:rPr>
              <a:t> Career Center’s</a:t>
            </a:r>
            <a:r>
              <a:rPr lang="en-US" sz="1200" b="1" dirty="0" smtClean="0">
                <a:latin typeface="Adobe Caslon Pro" panose="0205050205050A020403" pitchFamily="18" charset="0"/>
              </a:rPr>
              <a:t> database for FSU students to engage in job/internship/volunteerism</a:t>
            </a:r>
            <a:r>
              <a:rPr lang="en-US" sz="1200" b="1" baseline="0" dirty="0" smtClean="0">
                <a:latin typeface="Adobe Caslon Pro" panose="0205050205050A020403" pitchFamily="18" charset="0"/>
              </a:rPr>
              <a:t> searches, participate in mock interviewing, and connect with employers for informational interviews (</a:t>
            </a:r>
            <a:r>
              <a:rPr lang="en-US" sz="1200" b="1" baseline="0" dirty="0" err="1" smtClean="0">
                <a:latin typeface="Adobe Caslon Pro" panose="0205050205050A020403" pitchFamily="18" charset="0"/>
              </a:rPr>
              <a:t>ProfessioNole</a:t>
            </a:r>
            <a:r>
              <a:rPr lang="en-US" sz="1200" b="1" baseline="0" dirty="0" smtClean="0">
                <a:latin typeface="Adobe Caslon Pro" panose="0205050205050A020403" pitchFamily="18" charset="0"/>
              </a:rPr>
              <a:t> Mentors).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baseline="0" dirty="0" smtClean="0">
                <a:latin typeface="Adobe Caslon Pro" panose="0205050205050A020403" pitchFamily="18" charset="0"/>
              </a:rPr>
              <a:t>LinkedIn is a great resource to connect with alumni when gathering program information and career knowledge.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baseline="0" dirty="0" smtClean="0">
                <a:latin typeface="Adobe Caslon Pro" panose="0205050205050A020403" pitchFamily="18" charset="0"/>
              </a:rPr>
              <a:t>For Pre-Law students, this is especially helpful as they seek opportunities to develop their leadership skills and to “test the waters” of legal settings.</a:t>
            </a:r>
            <a:endParaRPr lang="en-US" sz="1200" b="1" dirty="0" smtClean="0">
              <a:latin typeface="Adobe Caslon Pro" panose="0205050205050A020403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dobe Caslon Pro" panose="0205050205050A020403" pitchFamily="18" charset="0"/>
              </a:rPr>
              <a:t>Being in a pre-law/legal</a:t>
            </a:r>
            <a:r>
              <a:rPr lang="en-US" b="1" baseline="0" dirty="0" smtClean="0">
                <a:latin typeface="Adobe Caslon Pro" panose="0205050205050A020403" pitchFamily="18" charset="0"/>
              </a:rPr>
              <a:t> organization does not add competiveness to one’s application anymore than another co-curricular activity would!</a:t>
            </a:r>
            <a:endParaRPr lang="en-US" b="1" dirty="0">
              <a:latin typeface="Adobe Caslon Pro" panose="0205050205050A0204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3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smtClean="0">
                <a:latin typeface="Adobe Caslon Pro" panose="0205050205050A020403" pitchFamily="18" charset="0"/>
              </a:rPr>
              <a:t>If time</a:t>
            </a:r>
            <a:r>
              <a:rPr lang="en-US" sz="1200" b="1" baseline="0" dirty="0" smtClean="0">
                <a:latin typeface="Adobe Caslon Pro" panose="0205050205050A020403" pitchFamily="18" charset="0"/>
              </a:rPr>
              <a:t> permits</a:t>
            </a:r>
            <a:r>
              <a:rPr lang="en-US" sz="1200" b="1" dirty="0" smtClean="0">
                <a:latin typeface="Adobe Caslon Pro" panose="0205050205050A020403" pitchFamily="18" charset="0"/>
              </a:rPr>
              <a:t>, it’s useful to show the students how the calculator works;</a:t>
            </a:r>
            <a:r>
              <a:rPr lang="en-US" sz="1200" b="1" baseline="0" dirty="0" smtClean="0">
                <a:latin typeface="Adobe Caslon Pro" panose="0205050205050A020403" pitchFamily="18" charset="0"/>
              </a:rPr>
              <a:t> usually the most impressive and practical tool when presenting.  Ask the audience to name some schools that they would like to see statistics for.  </a:t>
            </a:r>
            <a:endParaRPr lang="en-US" sz="1200" b="1" dirty="0" smtClean="0">
              <a:latin typeface="Adobe Caslon Pro" panose="0205050205050A020403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dobe Caslon Pro" panose="0205050205050A020403" pitchFamily="18" charset="0"/>
              </a:rPr>
              <a:t>Use this opportunity to address the</a:t>
            </a:r>
            <a:r>
              <a:rPr lang="en-US" sz="1200" b="1" baseline="0" dirty="0" smtClean="0">
                <a:latin typeface="Adobe Caslon Pro" panose="0205050205050A020403" pitchFamily="18" charset="0"/>
              </a:rPr>
              <a:t> various methods students may use to study for the LSAT.  Encourage them to take free practice tests to get a baseline score, and then use that result to inform how they need to study (e.g., lower scores may warrant $1,000+ test prep. courses).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 smtClean="0">
                <a:latin typeface="Adobe Caslon Pro" panose="0205050205050A020403" pitchFamily="18" charset="0"/>
              </a:rPr>
              <a:t>Mention that LSAT resources are available on the pre-law.fsu.edu website.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 smtClean="0">
                <a:latin typeface="Adobe Caslon Pro" panose="0205050205050A020403" pitchFamily="18" charset="0"/>
              </a:rPr>
              <a:t>Mention how Undergraduate Summer Law School programs being a helpful tool for vetting schools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0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 err="1" smtClean="0">
                <a:solidFill>
                  <a:schemeClr val="bg1"/>
                </a:solidFill>
                <a:latin typeface="Adobe Caslon Pro" panose="0205050205050A020403" pitchFamily="18" charset="0"/>
              </a:rPr>
              <a:t>AccessLex</a:t>
            </a:r>
            <a:r>
              <a:rPr lang="en-US" sz="1200" b="1" baseline="0" dirty="0" smtClean="0">
                <a:solidFill>
                  <a:schemeClr val="bg1"/>
                </a:solidFill>
                <a:latin typeface="Adobe Caslon Pro" panose="0205050205050A020403" pitchFamily="18" charset="0"/>
              </a:rPr>
              <a:t> Institute is a great financial literacy organization as students prepare for law school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baseline="0" dirty="0" err="1" smtClean="0">
                <a:solidFill>
                  <a:schemeClr val="bg1"/>
                </a:solidFill>
                <a:latin typeface="Adobe Caslon Pro" panose="0205050205050A020403" pitchFamily="18" charset="0"/>
              </a:rPr>
              <a:t>AccessLex</a:t>
            </a:r>
            <a:r>
              <a:rPr lang="en-US" sz="1200" b="1" baseline="0" dirty="0" smtClean="0">
                <a:solidFill>
                  <a:schemeClr val="bg1"/>
                </a:solidFill>
                <a:latin typeface="Adobe Caslon Pro" panose="0205050205050A020403" pitchFamily="18" charset="0"/>
              </a:rPr>
              <a:t> </a:t>
            </a:r>
            <a:r>
              <a:rPr lang="en-US" sz="1200" b="1" baseline="0" dirty="0" err="1" smtClean="0">
                <a:solidFill>
                  <a:schemeClr val="bg1"/>
                </a:solidFill>
                <a:latin typeface="Adobe Caslon Pro" panose="0205050205050A020403" pitchFamily="18" charset="0"/>
              </a:rPr>
              <a:t>Analytix</a:t>
            </a:r>
            <a:r>
              <a:rPr lang="en-US" sz="1200" b="1" baseline="0" dirty="0" smtClean="0">
                <a:solidFill>
                  <a:schemeClr val="bg1"/>
                </a:solidFill>
                <a:latin typeface="Adobe Caslon Pro" panose="0205050205050A020403" pitchFamily="18" charset="0"/>
              </a:rPr>
              <a:t> can also help student compare tons of variables/factors like typical scholarship offerings</a:t>
            </a:r>
            <a:r>
              <a:rPr lang="en-US" b="1" dirty="0" smtClean="0">
                <a:solidFill>
                  <a:schemeClr val="bg1"/>
                </a:solidFill>
                <a:latin typeface="Adobe Caslon Pro" panose="0205050205050A020403" pitchFamily="18" charset="0"/>
              </a:rPr>
              <a:t>, bar passage rates, etc.</a:t>
            </a:r>
            <a:endParaRPr lang="en-US" b="1" dirty="0">
              <a:solidFill>
                <a:schemeClr val="bg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53C1-0DEA-244F-9D4E-4817289EE5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036"/>
            <a:ext cx="10515600" cy="6483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136807"/>
            <a:ext cx="10515600" cy="4040155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A5857B-BEE1-A847-AEB6-D33DBFA8260F}"/>
              </a:ext>
            </a:extLst>
          </p:cNvPr>
          <p:cNvSpPr/>
          <p:nvPr userDrawn="1"/>
        </p:nvSpPr>
        <p:spPr>
          <a:xfrm>
            <a:off x="-873865" y="-77000"/>
            <a:ext cx="13552449" cy="7449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5F7591-1E5E-A444-8090-1A343BEEB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7450" y="-1249249"/>
            <a:ext cx="19231252" cy="10534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102EB7-BF48-1649-84E2-6FC05698F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CE6617BE-3472-D34D-B3D3-EE0EFE540774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6CD38598-D766-624C-A08F-A20EF736C9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98EACCE-3A55-D646-9E55-495F5685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9350" y="5514262"/>
            <a:ext cx="7542963" cy="754558"/>
          </a:xfrm>
        </p:spPr>
        <p:txBody>
          <a:bodyPr>
            <a:normAutofit/>
          </a:bodyPr>
          <a:lstStyle>
            <a:lvl1pPr marL="0" indent="0" algn="r">
              <a:buNone/>
              <a:defRPr sz="2100">
                <a:solidFill>
                  <a:srgbClr val="8C415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66D52B9-7BCA-9548-AF48-4D8D0BD1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17" y="4144940"/>
            <a:ext cx="62120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0EA25-27E0-884F-891F-814386B51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13" t="22774" b="25493"/>
          <a:stretch/>
        </p:blipFill>
        <p:spPr>
          <a:xfrm>
            <a:off x="8443017" y="217169"/>
            <a:ext cx="3389296" cy="12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6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8C4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4ADF4-01B2-A848-864B-D91600E9F245}"/>
              </a:ext>
            </a:extLst>
          </p:cNvPr>
          <p:cNvSpPr/>
          <p:nvPr userDrawn="1"/>
        </p:nvSpPr>
        <p:spPr>
          <a:xfrm>
            <a:off x="-884661" y="0"/>
            <a:ext cx="13634225" cy="6858000"/>
          </a:xfrm>
          <a:prstGeom prst="rect">
            <a:avLst/>
          </a:prstGeom>
          <a:solidFill>
            <a:srgbClr val="8C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A0A255-148A-BD47-A9C4-AA748747A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69"/>
            <a:ext cx="118323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15059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EF3497-6B0D-C143-AADE-DB38C9254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4094335"/>
            <a:ext cx="10515600" cy="75389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CEB88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C5B38B3-618C-5343-8925-93F63789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CE6617BE-3472-D34D-B3D3-EE0EFE540774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B5AE615-21B9-314D-B9EB-ECAE3430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697CEC-2F4E-2A40-AA89-991AA721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CD38598-D766-624C-A08F-A20EF736C9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EB5BE-EB7C-6C4B-B215-B14EBBD08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5370" b="25571"/>
          <a:stretch/>
        </p:blipFill>
        <p:spPr>
          <a:xfrm>
            <a:off x="831851" y="217168"/>
            <a:ext cx="3383280" cy="11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0C9A2C-52C4-F345-94B7-757906931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939DC7-502D-FB43-A96C-B1A6B1C2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55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4B8EF0-7470-2F44-8F68-56087C7E77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9011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02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0C9A2C-52C4-F345-94B7-757906931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4DBB91-0D78-8749-9061-38E73E73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8699"/>
            <a:ext cx="10515600" cy="577054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38D35B-6429-0142-9FFC-A3C3F8BE51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6475"/>
            <a:ext cx="10515600" cy="420505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4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A6A7A9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14931-FB4C-0346-829A-4037EC595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EEE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1B206-3D1F-8548-A4B3-DD3621F00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6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0C9A2C-52C4-F345-94B7-757906931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A6A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CD4BA1-1BAB-1744-848F-F69D33B47341}"/>
              </a:ext>
            </a:extLst>
          </p:cNvPr>
          <p:cNvSpPr/>
          <p:nvPr userDrawn="1"/>
        </p:nvSpPr>
        <p:spPr>
          <a:xfrm>
            <a:off x="-1604048" y="-833766"/>
            <a:ext cx="16324447" cy="8152598"/>
          </a:xfrm>
          <a:prstGeom prst="rect">
            <a:avLst/>
          </a:prstGeom>
          <a:solidFill>
            <a:srgbClr val="A6A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B9E2E-13D8-F247-A23F-1BCF6258F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15059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560F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018F9FB-CF14-2548-BC40-065076604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4094335"/>
            <a:ext cx="10515600" cy="75389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8C415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E56B2-E3DB-4545-A50D-D0217F3A5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5370" b="25571"/>
          <a:stretch/>
        </p:blipFill>
        <p:spPr>
          <a:xfrm>
            <a:off x="831851" y="217168"/>
            <a:ext cx="3383280" cy="11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661"/>
            <a:ext cx="10515600" cy="8793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3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5A626-872F-4E4E-91D2-CF08E3351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2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5A626-872F-4E4E-91D2-CF08E3351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2648D4-584D-1E41-9F2B-F5F36F47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55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13DFC8-0FEA-A04A-9CFF-CE9AAE88C5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9011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676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5A626-872F-4E4E-91D2-CF08E3351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690A4-7B51-6241-9016-42623CA9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8699"/>
            <a:ext cx="10515600" cy="577054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4A0657-74B8-FD42-910B-D3B03AE58D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6475"/>
            <a:ext cx="10515600" cy="420505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B5B24E-E69B-0B40-8F29-E2093D67ECBC}"/>
              </a:ext>
            </a:extLst>
          </p:cNvPr>
          <p:cNvSpPr/>
          <p:nvPr userDrawn="1"/>
        </p:nvSpPr>
        <p:spPr>
          <a:xfrm>
            <a:off x="-1251217" y="-612386"/>
            <a:ext cx="14681736" cy="8707233"/>
          </a:xfrm>
          <a:prstGeom prst="rect">
            <a:avLst/>
          </a:prstGeom>
          <a:solidFill>
            <a:srgbClr val="CEB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15059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560F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EF3497-6B0D-C143-AADE-DB38C9254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4094335"/>
            <a:ext cx="10515600" cy="75389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8C415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3053AD-ACEC-E84C-A453-91BD8E93D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6D3AB4-C3CB-B844-9BB6-DF4800D6E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13" t="22774" b="25493"/>
          <a:stretch/>
        </p:blipFill>
        <p:spPr>
          <a:xfrm>
            <a:off x="831851" y="176546"/>
            <a:ext cx="3389296" cy="12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9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CEB888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D0925-04FE-4644-92DC-C09EE8432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5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D4EDD2-B2E6-5E43-AF65-582C0A806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7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D4EDD2-B2E6-5E43-AF65-582C0A806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5FDD4-D577-4F4B-8273-6A0FB3A4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55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CCC9E0-4719-8F44-94A5-C9256F802F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9011" y="1314364"/>
            <a:ext cx="5232132" cy="52115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94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D4EDD2-B2E6-5E43-AF65-582C0A806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9664" y="217170"/>
            <a:ext cx="11832336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9EBE68-54E9-8649-BE92-80D55546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8699"/>
            <a:ext cx="10515600" cy="577054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6B3EF3-B43A-2F4B-B00B-381D75BB3D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6475"/>
            <a:ext cx="10515600" cy="420505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4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9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411"/>
            <a:ext cx="10515600" cy="8023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1187"/>
            <a:ext cx="5181600" cy="389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81187"/>
            <a:ext cx="5181600" cy="389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661"/>
            <a:ext cx="10515600" cy="5724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57794"/>
            <a:ext cx="5157787" cy="5614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85955"/>
            <a:ext cx="5157787" cy="34037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57794"/>
            <a:ext cx="5183188" cy="5614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85955"/>
            <a:ext cx="5183188" cy="3403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4538"/>
            <a:ext cx="10515600" cy="9399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8285"/>
            <a:ext cx="3932237" cy="7291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8285"/>
            <a:ext cx="6172200" cy="45327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6723AB-419D-EE41-9AA9-5E359CFD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3533"/>
            <a:ext cx="3932237" cy="8638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9D1AF7-564E-574E-AB14-0020CF69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93533"/>
            <a:ext cx="6172200" cy="4667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6950EAD-6F93-7442-BDF0-18A1A14F9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69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617BE-3472-D34D-B3D3-EE0EFE54077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626A4-927C-324E-A214-08B68E30BEDB}"/>
              </a:ext>
            </a:extLst>
          </p:cNvPr>
          <p:cNvSpPr/>
          <p:nvPr userDrawn="1"/>
        </p:nvSpPr>
        <p:spPr>
          <a:xfrm>
            <a:off x="-799761" y="7"/>
            <a:ext cx="13247801" cy="765765"/>
          </a:xfrm>
          <a:prstGeom prst="rect">
            <a:avLst/>
          </a:prstGeom>
          <a:solidFill>
            <a:srgbClr val="8C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dirty="0"/>
              <a:t>	FLORIDA STATE UNIVERSITY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0D9C48-8859-3B45-80D0-643F2D1D8A80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464" y="272335"/>
            <a:ext cx="1025072" cy="10233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8598-D766-624C-A08F-A20EF736C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9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694" r:id="rId17"/>
    <p:sldLayoutId id="2147483695" r:id="rId18"/>
    <p:sldLayoutId id="2147483689" r:id="rId19"/>
    <p:sldLayoutId id="2147483701" r:id="rId20"/>
    <p:sldLayoutId id="2147483707" r:id="rId21"/>
    <p:sldLayoutId id="2147483708" r:id="rId22"/>
    <p:sldLayoutId id="2147483675" r:id="rId23"/>
    <p:sldLayoutId id="2147483702" r:id="rId24"/>
    <p:sldLayoutId id="2147483703" r:id="rId25"/>
    <p:sldLayoutId id="2147483709" r:id="rId26"/>
    <p:sldLayoutId id="214748371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accesslex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relaw.fsu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elaw@fs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.fsu.edu/handshake" TargetMode="External"/><Relationship Id="rId2" Type="http://schemas.openxmlformats.org/officeDocument/2006/relationships/hyperlink" Target="https://www.career.fsu.edu/resources/search-internship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hecenter.fsu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lecentral.dsa.fsu.edu/organiz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fficialguide.lsac.org/release/OfficialGuide_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61201-6F37-C94F-AA36-2504012C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Pre-Law at FSU</a:t>
            </a:r>
            <a:endParaRPr lang="en-US" sz="4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C6603F-C9D1-1545-A9FC-108A5B9A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Campus Networking </a:t>
            </a:r>
            <a:r>
              <a:rPr lang="en-US" sz="4800" dirty="0" smtClean="0"/>
              <a:t>Session 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39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04281"/>
              </p:ext>
            </p:extLst>
          </p:nvPr>
        </p:nvGraphicFramePr>
        <p:xfrm>
          <a:off x="0" y="1322174"/>
          <a:ext cx="12192000" cy="557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8564483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905489097"/>
                    </a:ext>
                  </a:extLst>
                </a:gridCol>
              </a:tblGrid>
              <a:tr h="55318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Resource 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Fee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738646"/>
                  </a:ext>
                </a:extLst>
              </a:tr>
              <a:tr h="4996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Present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Considerations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rgbClr val="8C4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419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LSAT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$190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43618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CAS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$195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84974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Law School Reports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$45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56026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Test Center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$125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63259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Test Prep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– $1000+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28638"/>
                  </a:ext>
                </a:extLst>
              </a:tr>
              <a:tr h="4835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Future Considerations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C41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8C4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12525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School</a:t>
                      </a:r>
                      <a:r>
                        <a:rPr lang="en-US" sz="2200" baseline="0" dirty="0" smtClean="0"/>
                        <a:t> Site Visits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Varies (flight, hotel, etc.)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6396"/>
                  </a:ext>
                </a:extLst>
              </a:tr>
              <a:tr h="71496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Moving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Varies (moving</a:t>
                      </a:r>
                      <a:r>
                        <a:rPr lang="en-US" sz="2200" baseline="0" dirty="0" smtClean="0"/>
                        <a:t> property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out-of-state tuition, etc.)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26295"/>
                  </a:ext>
                </a:extLst>
              </a:tr>
              <a:tr h="74139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Cost of Living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Varies (rent, taxes, co-curricular activities/networking events, etc.)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6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8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298233"/>
            <a:ext cx="6203092" cy="728662"/>
          </a:xfrm>
        </p:spPr>
        <p:txBody>
          <a:bodyPr>
            <a:normAutofit/>
          </a:bodyPr>
          <a:lstStyle/>
          <a:p>
            <a:r>
              <a:rPr lang="en-US" b="1" dirty="0" smtClean="0"/>
              <a:t>Funding the Process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8" y="2358819"/>
            <a:ext cx="10058400" cy="2438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218" y="5105966"/>
            <a:ext cx="384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hlinkClick r:id="rId4"/>
              </a:rPr>
              <a:t>AccessLex</a:t>
            </a:r>
            <a:r>
              <a:rPr lang="en-US" sz="3600" b="1" dirty="0" smtClean="0">
                <a:hlinkClick r:id="rId4"/>
              </a:rPr>
              <a:t> Institute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45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794D-3D10-5A42-B320-3F8BBB3C7A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43038"/>
            <a:ext cx="10515600" cy="879475"/>
          </a:xfrm>
        </p:spPr>
        <p:txBody>
          <a:bodyPr>
            <a:normAutofit/>
          </a:bodyPr>
          <a:lstStyle/>
          <a:p>
            <a:r>
              <a:rPr lang="en-US" b="1" dirty="0" smtClean="0"/>
              <a:t>Tips for Success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04649"/>
              </p:ext>
            </p:extLst>
          </p:nvPr>
        </p:nvGraphicFramePr>
        <p:xfrm>
          <a:off x="838200" y="2741746"/>
          <a:ext cx="10775092" cy="348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546">
                  <a:extLst>
                    <a:ext uri="{9D8B030D-6E8A-4147-A177-3AD203B41FA5}">
                      <a16:colId xmlns:a16="http://schemas.microsoft.com/office/drawing/2014/main" val="1041791601"/>
                    </a:ext>
                  </a:extLst>
                </a:gridCol>
                <a:gridCol w="5387546">
                  <a:extLst>
                    <a:ext uri="{9D8B030D-6E8A-4147-A177-3AD203B41FA5}">
                      <a16:colId xmlns:a16="http://schemas.microsoft.com/office/drawing/2014/main" val="3535501095"/>
                    </a:ext>
                  </a:extLst>
                </a:gridCol>
              </a:tblGrid>
              <a:tr h="1016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Sign up for Pre-Law listserv </a:t>
                      </a: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Meet with a Pre-Law advisor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47656"/>
                  </a:ext>
                </a:extLst>
              </a:tr>
              <a:tr h="1016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Explore the LSAC website</a:t>
                      </a: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Attend Pre-Law workshops and events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01888"/>
                  </a:ext>
                </a:extLst>
              </a:tr>
              <a:tr h="1452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Take at least one practice LSAT exam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Apply to Undergraduate Law School Summer programs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3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890" y="1412974"/>
            <a:ext cx="730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Academic Center for Excellence (ACE)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4458417"/>
            <a:ext cx="5844746" cy="19321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Peer Tutoring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Study Skills Workshops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Print &amp; Online Study Skills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Academic Credit Courses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71502" y="4301124"/>
            <a:ext cx="52269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Fall 2019 Hours</a:t>
            </a:r>
            <a:endParaRPr lang="en-US" sz="2800" u="sng" dirty="0"/>
          </a:p>
          <a:p>
            <a:r>
              <a:rPr lang="en-US" sz="2800" dirty="0" smtClean="0"/>
              <a:t>Sunday:  5pm - 10pm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Monday </a:t>
            </a:r>
            <a:r>
              <a:rPr lang="en-US" sz="2800" dirty="0" smtClean="0"/>
              <a:t>- Thursday:  10am - 10pm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Friday:  10am - 5pm</a:t>
            </a:r>
            <a:endParaRPr lang="en-US" sz="2800" dirty="0"/>
          </a:p>
          <a:p>
            <a:r>
              <a:rPr lang="en-US" sz="2800" dirty="0" smtClean="0"/>
              <a:t>William </a:t>
            </a:r>
            <a:r>
              <a:rPr lang="en-US" sz="2800" dirty="0"/>
              <a:t>Johnston Building (WJB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30" y="2631989"/>
            <a:ext cx="6363700" cy="14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374" y="1598014"/>
            <a:ext cx="3632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The Career Center</a:t>
            </a:r>
            <a:endParaRPr lang="en-US" sz="3600" b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07772" y="2332648"/>
            <a:ext cx="5955958" cy="19321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Drop-In </a:t>
            </a:r>
            <a:r>
              <a:rPr lang="en-US" dirty="0"/>
              <a:t>Career </a:t>
            </a:r>
            <a:r>
              <a:rPr lang="en-US" dirty="0" smtClean="0"/>
              <a:t>Advising &amp; Career Counseling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SDS 3340 – Introduction to Career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Mock Interview Program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7772" y="4740983"/>
            <a:ext cx="10243752" cy="13535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cs typeface="Calibri" panose="020F0502020204030204" pitchFamily="34" charset="0"/>
              </a:rPr>
              <a:t>Monday - Friday:  9 am - 4:30 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cs typeface="Calibri" panose="020F0502020204030204" pitchFamily="34" charset="0"/>
              </a:rPr>
              <a:t>Extended Tuesday Hours:  9 am - 8 pm </a:t>
            </a:r>
          </a:p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smtClean="0">
                <a:cs typeface="Calibri" panose="020F0502020204030204" pitchFamily="34" charset="0"/>
              </a:rPr>
              <a:t>  (Fall &amp; Spring only)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cs typeface="Calibri" panose="020F0502020204030204" pitchFamily="34" charset="0"/>
              </a:rPr>
              <a:t>Closed on Fridays from 1:30 - 2:30 pm 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16" y="2722281"/>
            <a:ext cx="4413039" cy="30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CBB7-5CEE-D046-9903-4B2D2279D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284" y="2475601"/>
            <a:ext cx="10515600" cy="365335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E1CA96"/>
                </a:solidFill>
              </a:rPr>
              <a:t>Next Steps</a:t>
            </a:r>
          </a:p>
          <a:p>
            <a:endParaRPr lang="en-US" sz="3200" b="1" dirty="0"/>
          </a:p>
          <a:p>
            <a:r>
              <a:rPr lang="en-US" sz="3200" b="1" dirty="0" smtClean="0">
                <a:solidFill>
                  <a:schemeClr val="bg1"/>
                </a:solidFill>
              </a:rPr>
              <a:t>3:25 </a:t>
            </a:r>
            <a:r>
              <a:rPr lang="en-US" sz="3200" b="1" dirty="0">
                <a:solidFill>
                  <a:schemeClr val="bg1"/>
                </a:solidFill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</a:rPr>
              <a:t>m </a:t>
            </a:r>
            <a:r>
              <a:rPr lang="en-US" sz="3200" dirty="0" smtClean="0">
                <a:solidFill>
                  <a:schemeClr val="bg1"/>
                </a:solidFill>
              </a:rPr>
              <a:t>– </a:t>
            </a:r>
            <a:r>
              <a:rPr lang="en-US" sz="3200" b="1" dirty="0" smtClean="0">
                <a:solidFill>
                  <a:schemeClr val="bg1"/>
                </a:solidFill>
              </a:rPr>
              <a:t>Campus Networking 2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pPr lvl="0"/>
            <a:r>
              <a:rPr lang="en-US" sz="3200" dirty="0">
                <a:solidFill>
                  <a:srgbClr val="E1CA96"/>
                </a:solidFill>
              </a:rPr>
              <a:t>Choose a different session from one of the Campus Networking 2 sessions listed in your </a:t>
            </a:r>
            <a:r>
              <a:rPr lang="en-US" sz="3200" dirty="0" smtClean="0">
                <a:solidFill>
                  <a:srgbClr val="E1CA96"/>
                </a:solidFill>
              </a:rPr>
              <a:t>schedule</a:t>
            </a:r>
            <a:endParaRPr lang="en-US" sz="3200" dirty="0">
              <a:solidFill>
                <a:srgbClr val="E1C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6" y="1569308"/>
            <a:ext cx="5913633" cy="29385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CBB7-5CEE-D046-9903-4B2D2279D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5194086"/>
            <a:ext cx="10515600" cy="7538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E1CA96"/>
                </a:solidFill>
                <a:hlinkClick r:id="rId4"/>
              </a:rPr>
              <a:t>FSU Pre-Law Website</a:t>
            </a:r>
            <a:endParaRPr lang="en-US" sz="3600" b="1" dirty="0">
              <a:solidFill>
                <a:srgbClr val="E1C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A27E-9476-5345-B05F-65E2F617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Choosing a Major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3CE6-5A26-9647-AF27-6BBB07A3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Any major is acceptable for law </a:t>
            </a:r>
            <a:r>
              <a:rPr lang="en-US" dirty="0" smtClean="0"/>
              <a:t>school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important factors</a:t>
            </a:r>
            <a:r>
              <a:rPr lang="en-US" b="1" dirty="0"/>
              <a:t>:  </a:t>
            </a:r>
          </a:p>
          <a:p>
            <a:pPr marL="985837" lvl="2" indent="-342900">
              <a:buFont typeface="Wingdings" panose="05000000000000000000" pitchFamily="2" charset="2"/>
              <a:buChar char="§"/>
            </a:pPr>
            <a:r>
              <a:rPr lang="en-US" sz="2800" dirty="0"/>
              <a:t>High GPA </a:t>
            </a:r>
            <a:endParaRPr lang="en-US" sz="2800" dirty="0" smtClean="0"/>
          </a:p>
          <a:p>
            <a:pPr marL="985837" lvl="2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Law </a:t>
            </a:r>
            <a:r>
              <a:rPr lang="en-US" sz="2800" dirty="0"/>
              <a:t>School Admission Test (LSAT) Scores</a:t>
            </a:r>
          </a:p>
          <a:p>
            <a:pPr marL="642937" lvl="2" indent="0">
              <a:buNone/>
            </a:pPr>
            <a:endParaRPr lang="en-US" sz="2800" b="1" dirty="0"/>
          </a:p>
          <a:p>
            <a:pPr marL="328612" indent="-285750">
              <a:buFont typeface="Wingdings" panose="05000000000000000000" pitchFamily="2" charset="2"/>
              <a:buChar char="§"/>
            </a:pPr>
            <a:r>
              <a:rPr lang="en-US" dirty="0"/>
              <a:t>Connect with a Pre-Law </a:t>
            </a:r>
            <a:r>
              <a:rPr lang="en-US" dirty="0" smtClean="0"/>
              <a:t>Advisor: </a:t>
            </a:r>
            <a:r>
              <a:rPr lang="en-US" dirty="0">
                <a:hlinkClick r:id="rId3"/>
              </a:rPr>
              <a:t>prelaw@fsu.edu</a:t>
            </a:r>
            <a:r>
              <a:rPr lang="en-US" dirty="0"/>
              <a:t> </a:t>
            </a:r>
          </a:p>
          <a:p>
            <a:pPr marL="42862" indent="0">
              <a:buNone/>
            </a:pPr>
            <a:endParaRPr lang="en-US" b="1" dirty="0"/>
          </a:p>
          <a:p>
            <a:pPr marL="328612" indent="-285750">
              <a:buFont typeface="Wingdings" panose="05000000000000000000" pitchFamily="2" charset="2"/>
              <a:buChar char="§"/>
            </a:pPr>
            <a:r>
              <a:rPr lang="en-US" dirty="0"/>
              <a:t>Talk to your academic advisors each </a:t>
            </a:r>
            <a:r>
              <a:rPr lang="en-US" dirty="0" smtClean="0"/>
              <a:t>semester </a:t>
            </a:r>
            <a:r>
              <a:rPr lang="en-US" dirty="0"/>
              <a:t>stay on </a:t>
            </a:r>
            <a:r>
              <a:rPr lang="en-US" dirty="0" smtClean="0"/>
              <a:t>track!</a:t>
            </a:r>
            <a:endParaRPr lang="en-US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897" y="1381349"/>
            <a:ext cx="3494903" cy="3236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A27E-9476-5345-B05F-65E2F617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Selecting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3CE6-5A26-9647-AF27-6BBB07A3D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059" y="2570108"/>
            <a:ext cx="5257800" cy="29870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prerequisites for law </a:t>
            </a:r>
            <a:r>
              <a:rPr lang="en-US" dirty="0" smtClean="0"/>
              <a:t>school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Pursue </a:t>
            </a:r>
            <a:r>
              <a:rPr lang="en-US" sz="2800" dirty="0" smtClean="0"/>
              <a:t>your interests </a:t>
            </a:r>
            <a:r>
              <a:rPr lang="en-US" sz="2800" dirty="0"/>
              <a:t>&amp; </a:t>
            </a:r>
            <a:r>
              <a:rPr lang="en-US" sz="2800" dirty="0" smtClean="0"/>
              <a:t>explore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Quality </a:t>
            </a:r>
            <a:r>
              <a:rPr lang="en-US" sz="2800" dirty="0">
                <a:solidFill>
                  <a:srgbClr val="8C4151"/>
                </a:solidFill>
              </a:rPr>
              <a:t>&gt;</a:t>
            </a:r>
            <a:r>
              <a:rPr lang="en-US" sz="2800" dirty="0"/>
              <a:t> </a:t>
            </a:r>
            <a:r>
              <a:rPr lang="en-US" sz="2800" dirty="0" smtClean="0"/>
              <a:t>Quantity</a:t>
            </a:r>
          </a:p>
          <a:p>
            <a:pPr marL="457200" lvl="1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Network with </a:t>
            </a:r>
            <a:r>
              <a:rPr lang="en-US" dirty="0" smtClean="0"/>
              <a:t>professors early!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</a:t>
            </a:r>
            <a:r>
              <a:rPr lang="en-US" sz="2800" dirty="0" smtClean="0"/>
              <a:t>etters of recommendation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1" y="2541169"/>
            <a:ext cx="6096528" cy="35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A27E-9476-5345-B05F-65E2F617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Academic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3CE6-5A26-9647-AF27-6BBB07A3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Start well and end </a:t>
            </a:r>
            <a:r>
              <a:rPr lang="en-US" dirty="0" smtClean="0"/>
              <a:t>well!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3.5+ GPA </a:t>
            </a:r>
            <a:r>
              <a:rPr lang="en-US" dirty="0" smtClean="0"/>
              <a:t>is most competitive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Consider course </a:t>
            </a:r>
            <a:r>
              <a:rPr lang="en-US" dirty="0"/>
              <a:t>load </a:t>
            </a:r>
            <a:r>
              <a:rPr lang="en-US" dirty="0" smtClean="0"/>
              <a:t>and personal graduation </a:t>
            </a:r>
            <a:r>
              <a:rPr lang="en-US" dirty="0"/>
              <a:t>timetable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# of courses per </a:t>
            </a:r>
            <a:r>
              <a:rPr lang="en-US" sz="2800" dirty="0"/>
              <a:t>semester depends on your career plans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Ask </a:t>
            </a:r>
            <a:r>
              <a:rPr lang="en-US" sz="2800" dirty="0" smtClean="0"/>
              <a:t>yourself</a:t>
            </a:r>
            <a:r>
              <a:rPr lang="en-US" sz="2800" dirty="0"/>
              <a:t>:  Law school </a:t>
            </a:r>
            <a:r>
              <a:rPr lang="en-US" sz="2800" dirty="0" smtClean="0"/>
              <a:t>immediately </a:t>
            </a:r>
            <a:r>
              <a:rPr lang="en-US" sz="2800" dirty="0"/>
              <a:t>or gap time/year(s)?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4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E4C26-627A-BF4D-BF48-146C9C7184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39470" y="1788094"/>
            <a:ext cx="5232400" cy="3727450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Engage in </a:t>
            </a:r>
            <a:r>
              <a:rPr lang="en-US" dirty="0" smtClean="0"/>
              <a:t>interests and passions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hlinkClick r:id="rId2"/>
              </a:rPr>
              <a:t>The Career Center</a:t>
            </a:r>
            <a:endParaRPr lang="en-US" sz="2800" b="1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hlinkClick r:id="rId3"/>
              </a:rPr>
              <a:t>Handshake</a:t>
            </a:r>
            <a:endParaRPr lang="en-US" sz="2800" b="1" dirty="0" smtClean="0"/>
          </a:p>
          <a:p>
            <a:pPr marL="914400" lvl="2" indent="0">
              <a:lnSpc>
                <a:spcPct val="150000"/>
              </a:lnSpc>
              <a:buNone/>
            </a:pPr>
            <a:endParaRPr lang="en-US" sz="28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 smtClean="0">
                <a:hlinkClick r:id="rId4"/>
              </a:rPr>
              <a:t>Center for Leadership &amp; Social Change</a:t>
            </a:r>
            <a:endParaRPr lang="en-US" sz="28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" y="1758789"/>
            <a:ext cx="6455571" cy="43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D351C-EAF3-2246-A6A2-2C9DDAA75C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8173" y="5102870"/>
            <a:ext cx="8583612" cy="1668633"/>
          </a:xfrm>
        </p:spPr>
        <p:txBody>
          <a:bodyPr anchor="ctr">
            <a:no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Hundreds </a:t>
            </a:r>
            <a:r>
              <a:rPr lang="en-US" sz="3200" dirty="0"/>
              <a:t>of student organizations to </a:t>
            </a:r>
            <a:r>
              <a:rPr lang="en-US" sz="3200" dirty="0" smtClean="0"/>
              <a:t>join: </a:t>
            </a:r>
          </a:p>
          <a:p>
            <a:pPr marL="0" indent="0" algn="ctr">
              <a:buNone/>
            </a:pPr>
            <a:r>
              <a:rPr lang="en-US" sz="3200" dirty="0" err="1" smtClean="0">
                <a:hlinkClick r:id="rId3"/>
              </a:rPr>
              <a:t>Nole</a:t>
            </a:r>
            <a:r>
              <a:rPr lang="en-US" sz="3200" dirty="0" smtClean="0">
                <a:hlinkClick r:id="rId3"/>
              </a:rPr>
              <a:t> Central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23C7-B330-CD40-8086-77867E6A16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97105"/>
            <a:ext cx="3608173" cy="4710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Pre-Law Societies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Black Law Student Association (BLSA)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Phi </a:t>
            </a:r>
            <a:r>
              <a:rPr lang="en-US" dirty="0"/>
              <a:t>Alpha Delta </a:t>
            </a:r>
            <a:r>
              <a:rPr lang="en-US" dirty="0" smtClean="0"/>
              <a:t>–    Pre-Law </a:t>
            </a:r>
            <a:r>
              <a:rPr lang="en-US" dirty="0"/>
              <a:t>Fraternity International 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Pre-Law Society at </a:t>
            </a:r>
            <a:r>
              <a:rPr lang="en-US" dirty="0" smtClean="0"/>
              <a:t>FSU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FSU Undergraduate Mock Trial 	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FSU </a:t>
            </a:r>
            <a:r>
              <a:rPr lang="en-US" dirty="0"/>
              <a:t>Women in </a:t>
            </a:r>
            <a:r>
              <a:rPr lang="en-US" dirty="0" smtClean="0"/>
              <a:t>       Pre-Law </a:t>
            </a:r>
            <a:r>
              <a:rPr lang="en-US" dirty="0"/>
              <a:t>Society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173" y="1716813"/>
            <a:ext cx="8583827" cy="33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1FAF-DF77-C446-8B84-23489A68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LSAC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6997-B0EB-D34D-90A9-E54BC9F9E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Law School Admission Council (LSAC)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Necessary for applying to ABA-approved law </a:t>
            </a:r>
            <a:r>
              <a:rPr lang="en-US" sz="2800" dirty="0" smtClean="0"/>
              <a:t>schools</a:t>
            </a:r>
          </a:p>
          <a:p>
            <a:pPr marL="457200" lvl="1" indent="0">
              <a:buNone/>
            </a:pPr>
            <a:endParaRPr lang="en-US" sz="2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Credential Assembly Service (CAS)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/>
              <a:t>Permits Law School Admission Test (LSAT) registration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/>
              <a:t>Compiles application </a:t>
            </a:r>
            <a:r>
              <a:rPr lang="en-US" sz="2800" dirty="0" smtClean="0"/>
              <a:t>documents</a:t>
            </a:r>
            <a:endParaRPr lang="en-US" sz="28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/>
              <a:t>CAS profile lasts for 5 years </a:t>
            </a:r>
            <a:endParaRPr lang="en-US" sz="2800" dirty="0" smtClean="0"/>
          </a:p>
          <a:p>
            <a:pPr marL="914400" lvl="2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Likelihood of Admission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40" y="4779999"/>
            <a:ext cx="2304488" cy="1792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5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D9E9D6-BB1A-D647-91A7-491A124F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65" y="1595261"/>
            <a:ext cx="10515600" cy="577054"/>
          </a:xfrm>
        </p:spPr>
        <p:txBody>
          <a:bodyPr>
            <a:noAutofit/>
          </a:bodyPr>
          <a:lstStyle/>
          <a:p>
            <a:r>
              <a:rPr lang="en-US" sz="4400" dirty="0" smtClean="0"/>
              <a:t>Understanding the LSAT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FFBB-37FE-104B-A74F-8B18D43FCE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44024"/>
            <a:ext cx="10515600" cy="4205057"/>
          </a:xfrm>
        </p:spPr>
        <p:txBody>
          <a:bodyPr>
            <a:noAutofit/>
          </a:bodyPr>
          <a:lstStyle/>
          <a:p>
            <a:pPr algn="r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Scoring:  120-180; 150 is average; top-tier programs prefer 160+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Test Dates:  June, July</a:t>
            </a:r>
            <a:r>
              <a:rPr lang="en-US" dirty="0">
                <a:cs typeface="Arial" panose="020B0604020202020204" pitchFamily="34" charset="0"/>
              </a:rPr>
              <a:t>, September, November, January</a:t>
            </a:r>
            <a:r>
              <a:rPr lang="en-US" dirty="0" smtClean="0">
                <a:cs typeface="Arial" panose="020B0604020202020204" pitchFamily="34" charset="0"/>
              </a:rPr>
              <a:t>, &amp; March</a:t>
            </a:r>
            <a:endParaRPr lang="en-US" dirty="0"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 smtClean="0">
              <a:cs typeface="Arial" panose="020B0604020202020204" pitchFamily="34" charset="0"/>
            </a:endParaRPr>
          </a:p>
          <a:p>
            <a:pPr algn="r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GRE</a:t>
            </a:r>
            <a:r>
              <a:rPr lang="en-US" dirty="0">
                <a:cs typeface="Arial" panose="020B0604020202020204" pitchFamily="34" charset="0"/>
              </a:rPr>
              <a:t>:  Gaining </a:t>
            </a:r>
            <a:r>
              <a:rPr lang="en-US" dirty="0" smtClean="0">
                <a:cs typeface="Arial" panose="020B0604020202020204" pitchFamily="34" charset="0"/>
              </a:rPr>
              <a:t>acceptance </a:t>
            </a:r>
            <a:r>
              <a:rPr lang="en-US" dirty="0">
                <a:cs typeface="Arial" panose="020B0604020202020204" pitchFamily="34" charset="0"/>
              </a:rPr>
              <a:t>at various law schools</a:t>
            </a:r>
          </a:p>
          <a:p>
            <a:pPr lvl="2" algn="r"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Consider the application rules for each </a:t>
            </a:r>
            <a:r>
              <a:rPr lang="en-US" sz="2800" dirty="0" smtClean="0">
                <a:cs typeface="Arial" panose="020B0604020202020204" pitchFamily="34" charset="0"/>
              </a:rPr>
              <a:t>program</a:t>
            </a:r>
            <a:endParaRPr lang="en-US" sz="2800" dirty="0"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 smtClean="0"/>
          </a:p>
          <a:p>
            <a:pPr algn="r">
              <a:buFont typeface="Wingdings" panose="05000000000000000000" pitchFamily="2" charset="2"/>
              <a:buChar char="§"/>
            </a:pPr>
            <a:endParaRPr lang="en-US" dirty="0"/>
          </a:p>
          <a:p>
            <a:pPr algn="r">
              <a:buFont typeface="Wingdings" panose="05000000000000000000" pitchFamily="2" charset="2"/>
              <a:buChar char="§"/>
            </a:pPr>
            <a:r>
              <a:rPr lang="en-US" dirty="0" smtClean="0"/>
              <a:t>The LSAT will </a:t>
            </a:r>
            <a:r>
              <a:rPr lang="en-US" dirty="0"/>
              <a:t>be </a:t>
            </a:r>
            <a:r>
              <a:rPr lang="en-US" dirty="0" smtClean="0"/>
              <a:t>fully digital </a:t>
            </a:r>
            <a:r>
              <a:rPr lang="en-US" dirty="0"/>
              <a:t>in North </a:t>
            </a:r>
            <a:r>
              <a:rPr lang="en-US" dirty="0" smtClean="0"/>
              <a:t>America</a:t>
            </a:r>
            <a:r>
              <a:rPr lang="en-US" dirty="0"/>
              <a:t> September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01705"/>
            <a:ext cx="2776145" cy="20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9C783"/>
      </a:hlink>
      <a:folHlink>
        <a:srgbClr val="A5A5A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395328-FCCC-4C7B-BB7D-560A546750E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1EDE0-E413-485E-8EE4-923274E3F2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3B420B-0C6E-44B0-AD6C-721076EEE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2357</TotalTime>
  <Words>857</Words>
  <Application>Microsoft Office PowerPoint</Application>
  <PresentationFormat>Widescreen</PresentationFormat>
  <Paragraphs>146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Caslon Pro</vt:lpstr>
      <vt:lpstr>Adobe Garamond Pro</vt:lpstr>
      <vt:lpstr>Arial</vt:lpstr>
      <vt:lpstr>Calibri</vt:lpstr>
      <vt:lpstr>Calibri Light</vt:lpstr>
      <vt:lpstr>Wingdings</vt:lpstr>
      <vt:lpstr>Office Theme</vt:lpstr>
      <vt:lpstr>Campus Networking Session I</vt:lpstr>
      <vt:lpstr>PowerPoint Presentation</vt:lpstr>
      <vt:lpstr>Choosing a Major</vt:lpstr>
      <vt:lpstr>Selecting Courses</vt:lpstr>
      <vt:lpstr>Academic Expectations</vt:lpstr>
      <vt:lpstr>PowerPoint Presentation</vt:lpstr>
      <vt:lpstr>PowerPoint Presentation</vt:lpstr>
      <vt:lpstr>Using LSAC</vt:lpstr>
      <vt:lpstr>PowerPoint Presentation</vt:lpstr>
      <vt:lpstr>PowerPoint Presentation</vt:lpstr>
      <vt:lpstr>Funding the Process</vt:lpstr>
      <vt:lpstr>Tips for Success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Clemente</dc:creator>
  <cp:lastModifiedBy>Tex Hudgens</cp:lastModifiedBy>
  <cp:revision>196</cp:revision>
  <cp:lastPrinted>2018-08-31T20:45:01Z</cp:lastPrinted>
  <dcterms:created xsi:type="dcterms:W3CDTF">2018-08-31T14:15:45Z</dcterms:created>
  <dcterms:modified xsi:type="dcterms:W3CDTF">2019-05-14T17:12:51Z</dcterms:modified>
</cp:coreProperties>
</file>